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78" r:id="rId10"/>
    <p:sldId id="266" r:id="rId11"/>
    <p:sldId id="267" r:id="rId12"/>
    <p:sldId id="268" r:id="rId13"/>
    <p:sldId id="269" r:id="rId14"/>
    <p:sldId id="279" r:id="rId15"/>
    <p:sldId id="280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E9288-3260-41D8-9E87-099E09FB05D6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2DC58-A9A8-4F4B-9DA7-0672DD195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823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03D49E-D149-4C99-BCA5-53A32C6A6C9A}" type="slidenum">
              <a:rPr lang="en-US"/>
              <a:pPr/>
              <a:t>2</a:t>
            </a:fld>
            <a:endParaRPr lang="en-US"/>
          </a:p>
        </p:txBody>
      </p:sp>
      <p:sp>
        <p:nvSpPr>
          <p:cNvPr id="486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6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704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C09F5A-8650-49D9-A593-4A1F0651FD1E}" type="slidenum">
              <a:rPr lang="en-US"/>
              <a:pPr/>
              <a:t>3</a:t>
            </a:fld>
            <a:endParaRPr lang="en-US"/>
          </a:p>
        </p:txBody>
      </p:sp>
      <p:sp>
        <p:nvSpPr>
          <p:cNvPr id="487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70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DF9BFC-AC93-404B-97B3-9BE17B36AF2E}" type="slidenum">
              <a:rPr lang="en-US"/>
              <a:pPr/>
              <a:t>4</a:t>
            </a:fld>
            <a:endParaRPr lang="en-US"/>
          </a:p>
        </p:txBody>
      </p:sp>
      <p:sp>
        <p:nvSpPr>
          <p:cNvPr id="488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263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4E4515-C376-4A0F-9F16-2ECBB7A0A52A}" type="slidenum">
              <a:rPr lang="en-US"/>
              <a:pPr/>
              <a:t>5</a:t>
            </a:fld>
            <a:endParaRPr lang="en-US"/>
          </a:p>
        </p:txBody>
      </p:sp>
      <p:sp>
        <p:nvSpPr>
          <p:cNvPr id="489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9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63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6BDA22-B38E-4B96-9C74-A84A6DFFA2B9}" type="slidenum">
              <a:rPr lang="en-US"/>
              <a:pPr/>
              <a:t>6</a:t>
            </a:fld>
            <a:endParaRPr lang="en-US"/>
          </a:p>
        </p:txBody>
      </p:sp>
      <p:sp>
        <p:nvSpPr>
          <p:cNvPr id="490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0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26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704B04-E208-4103-9323-2A56F02138DD}" type="slidenum">
              <a:rPr lang="en-US"/>
              <a:pPr/>
              <a:t>7</a:t>
            </a:fld>
            <a:endParaRPr lang="en-US"/>
          </a:p>
        </p:txBody>
      </p:sp>
      <p:sp>
        <p:nvSpPr>
          <p:cNvPr id="49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835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0C019D-C19F-438E-A0CC-BD88DFBCA5BA}" type="slidenum">
              <a:rPr lang="en-US"/>
              <a:pPr/>
              <a:t>8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645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A53747-5989-4754-8F84-286DBC67390F}" type="slidenum">
              <a:rPr lang="en-US"/>
              <a:pPr/>
              <a:t>9</a:t>
            </a:fld>
            <a:endParaRPr lang="en-US"/>
          </a:p>
        </p:txBody>
      </p:sp>
      <p:sp>
        <p:nvSpPr>
          <p:cNvPr id="510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0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015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7CD022-20A2-42DE-AC6D-FD8618B8BDCF}" type="slidenum">
              <a:rPr lang="en-US"/>
              <a:pPr/>
              <a:t>10</a:t>
            </a:fld>
            <a:endParaRPr lang="en-US"/>
          </a:p>
        </p:txBody>
      </p:sp>
      <p:sp>
        <p:nvSpPr>
          <p:cNvPr id="494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834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4CC45A-4361-4E9B-A619-B02ED6A19496}" type="slidenum">
              <a:rPr lang="en-US"/>
              <a:pPr/>
              <a:t>11</a:t>
            </a:fld>
            <a:endParaRPr lang="en-US"/>
          </a:p>
        </p:txBody>
      </p:sp>
      <p:sp>
        <p:nvSpPr>
          <p:cNvPr id="495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5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734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EC711C-7488-4D64-A987-C3D23008709C}" type="slidenum">
              <a:rPr lang="en-US"/>
              <a:pPr/>
              <a:t>12</a:t>
            </a:fld>
            <a:endParaRPr lang="en-US"/>
          </a:p>
        </p:txBody>
      </p:sp>
      <p:sp>
        <p:nvSpPr>
          <p:cNvPr id="496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6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8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6FA49B-D5D0-4A0F-AD71-BFC929C1F35D}" type="slidenum">
              <a:rPr lang="en-US"/>
              <a:pPr/>
              <a:t>13</a:t>
            </a:fld>
            <a:endParaRPr lang="en-US"/>
          </a:p>
        </p:txBody>
      </p:sp>
      <p:sp>
        <p:nvSpPr>
          <p:cNvPr id="524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4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2094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35FD20-5328-48FD-80C5-E4CEC7059233}" type="slidenum">
              <a:rPr lang="en-US"/>
              <a:pPr/>
              <a:t>14</a:t>
            </a:fld>
            <a:endParaRPr lang="en-US"/>
          </a:p>
        </p:txBody>
      </p:sp>
      <p:sp>
        <p:nvSpPr>
          <p:cNvPr id="509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9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9683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71B212-4F39-4CB2-A4F7-1073A8D359B1}" type="slidenum">
              <a:rPr lang="en-US"/>
              <a:pPr/>
              <a:t>15</a:t>
            </a:fld>
            <a:endParaRPr lang="en-US"/>
          </a:p>
        </p:txBody>
      </p:sp>
      <p:sp>
        <p:nvSpPr>
          <p:cNvPr id="508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15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EE15D1-601A-471F-8BEE-28664241F58F}" type="slidenum">
              <a:rPr lang="en-US"/>
              <a:pPr/>
              <a:t>16</a:t>
            </a:fld>
            <a:endParaRPr lang="en-US"/>
          </a:p>
        </p:txBody>
      </p:sp>
      <p:sp>
        <p:nvSpPr>
          <p:cNvPr id="500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0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4913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1FF800-A9EF-4E7A-83D2-FADE135EC831}" type="slidenum">
              <a:rPr lang="en-US"/>
              <a:pPr/>
              <a:t>17</a:t>
            </a:fld>
            <a:endParaRPr lang="en-US"/>
          </a:p>
        </p:txBody>
      </p:sp>
      <p:sp>
        <p:nvSpPr>
          <p:cNvPr id="501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2214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DA9992-3BE6-46D5-A8B4-A8F544810D9F}" type="slidenum">
              <a:rPr lang="en-US"/>
              <a:pPr/>
              <a:t>18</a:t>
            </a:fld>
            <a:endParaRPr lang="en-US"/>
          </a:p>
        </p:txBody>
      </p:sp>
      <p:sp>
        <p:nvSpPr>
          <p:cNvPr id="502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2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26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3B2F44-C0E1-4C2F-AEC4-9C682533FD95}" type="slidenum">
              <a:rPr lang="en-US"/>
              <a:pPr/>
              <a:t>19</a:t>
            </a:fld>
            <a:endParaRPr lang="en-US"/>
          </a:p>
        </p:txBody>
      </p:sp>
      <p:sp>
        <p:nvSpPr>
          <p:cNvPr id="504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4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2477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331742-5968-4BA1-9288-4EB0905ED946}" type="slidenum">
              <a:rPr lang="en-US"/>
              <a:pPr/>
              <a:t>20</a:t>
            </a:fld>
            <a:endParaRPr lang="en-US"/>
          </a:p>
        </p:txBody>
      </p:sp>
      <p:sp>
        <p:nvSpPr>
          <p:cNvPr id="505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316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161B25-FBC9-47B8-869C-95605EE45F4E}" type="slidenum">
              <a:rPr lang="en-US"/>
              <a:pPr/>
              <a:t>21</a:t>
            </a:fld>
            <a:endParaRPr lang="en-US"/>
          </a:p>
        </p:txBody>
      </p:sp>
      <p:sp>
        <p:nvSpPr>
          <p:cNvPr id="506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6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4235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122989-7A54-4C0A-9EBB-905612950A1A}" type="slidenum">
              <a:rPr lang="en-US"/>
              <a:pPr/>
              <a:t>22</a:t>
            </a:fld>
            <a:endParaRPr lang="en-US"/>
          </a:p>
        </p:txBody>
      </p:sp>
      <p:sp>
        <p:nvSpPr>
          <p:cNvPr id="507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7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84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C2CDF-6B9B-42AC-ADB4-EE825D42796D}" type="datetime1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5E34-FE92-41CE-BDD3-84A92F076D6A}" type="datetime1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819AA-6227-47A9-881E-A17C6061E8ED}" type="datetime1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6795D-E0B0-4268-A800-900943495C4A}" type="datetime1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E1033-25AD-465A-863A-798FDC538BDC}" type="datetime1">
              <a:rPr lang="en-US" smtClean="0"/>
              <a:t>2/26/2015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12D7-4C00-4A71-9E77-3FB4490FA531}" type="datetime1">
              <a:rPr lang="en-US" smtClean="0"/>
              <a:t>2/26/2015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45DF8-5EA0-4B1F-85E9-7C5AA9EA1E12}" type="datetime1">
              <a:rPr lang="en-US" smtClean="0"/>
              <a:t>2/26/2015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C946-3B08-4BDF-AF69-582850259A13}" type="datetime1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856E-C303-4505-9341-B5BB2F95CE92}" type="datetime1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791E4-F9B2-49B5-9298-B36582B669A6}" type="datetime1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1F535-4F02-4554-9B20-2558C6183234}" type="datetime1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5A883-CB48-45C0-9298-20D1812720FD}" type="datetime1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547DB-5A96-4F64-8A09-5A602C0C943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/>
              <a:t>Arrhenius Concept of Acids and Bases</a:t>
            </a:r>
          </a:p>
          <a:p>
            <a:endParaRPr lang="en-US" b="1"/>
          </a:p>
          <a:p>
            <a:r>
              <a:rPr lang="en-US"/>
              <a:t>An Arrhenius acid is a substance that, when dissolved in water, increases the concentration of hydronium ion, H</a:t>
            </a:r>
            <a:r>
              <a:rPr lang="en-US" baseline="-25000"/>
              <a:t>3</a:t>
            </a:r>
            <a:r>
              <a:rPr lang="en-US"/>
              <a:t>O</a:t>
            </a:r>
            <a:r>
              <a:rPr lang="en-US" baseline="30000"/>
              <a:t>+</a:t>
            </a:r>
            <a:r>
              <a:rPr lang="en-US"/>
              <a:t>(</a:t>
            </a:r>
            <a:r>
              <a:rPr lang="en-US" i="1"/>
              <a:t>aq</a:t>
            </a:r>
            <a:r>
              <a:rPr lang="en-US"/>
              <a:t>)</a:t>
            </a:r>
            <a:r>
              <a:rPr lang="en-US" i="1"/>
              <a:t>.</a:t>
            </a:r>
          </a:p>
          <a:p>
            <a:endParaRPr lang="en-US" i="1"/>
          </a:p>
          <a:p>
            <a:r>
              <a:rPr lang="en-US"/>
              <a:t>An Arrhenius base is a substance that, when dissolved in water, increases the concentration of hydroxide ion, OH</a:t>
            </a:r>
            <a:r>
              <a:rPr lang="en-US" baseline="30000"/>
              <a:t>-</a:t>
            </a:r>
            <a:r>
              <a:rPr lang="en-US"/>
              <a:t>(</a:t>
            </a:r>
            <a:r>
              <a:rPr lang="en-US" i="1"/>
              <a:t>aq</a:t>
            </a:r>
            <a:r>
              <a:rPr lang="en-US"/>
              <a:t>).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Arrhenius concept limits bases to compounds that contain a hydroxide ion.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 err="1"/>
              <a:t>Br</a:t>
            </a:r>
            <a:r>
              <a:rPr lang="en-US" dirty="0" err="1">
                <a:cs typeface="Arial" charset="0"/>
              </a:rPr>
              <a:t>ø</a:t>
            </a:r>
            <a:r>
              <a:rPr lang="en-US" dirty="0" err="1"/>
              <a:t>nsted</a:t>
            </a:r>
            <a:r>
              <a:rPr lang="en-US" dirty="0">
                <a:cs typeface="Arial" charset="0"/>
              </a:rPr>
              <a:t>–</a:t>
            </a:r>
            <a:r>
              <a:rPr lang="en-US" dirty="0"/>
              <a:t>Lowry concept expands the compounds that can be considered acids and bases. </a:t>
            </a:r>
          </a:p>
        </p:txBody>
      </p:sp>
      <p:sp>
        <p:nvSpPr>
          <p:cNvPr id="370742" name="Slide Number Placeholder 3707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0"/>
            <a:ext cx="8229600" cy="6553200"/>
          </a:xfrm>
        </p:spPr>
        <p:txBody>
          <a:bodyPr/>
          <a:lstStyle/>
          <a:p>
            <a:r>
              <a:rPr lang="en-US" b="1"/>
              <a:t>Br</a:t>
            </a:r>
            <a:r>
              <a:rPr lang="en-US" b="1">
                <a:cs typeface="Arial" charset="0"/>
              </a:rPr>
              <a:t>ø</a:t>
            </a:r>
            <a:r>
              <a:rPr lang="en-US" b="1"/>
              <a:t>nsted</a:t>
            </a:r>
            <a:r>
              <a:rPr lang="en-US" b="1">
                <a:cs typeface="Arial" charset="0"/>
              </a:rPr>
              <a:t>–</a:t>
            </a:r>
            <a:r>
              <a:rPr lang="en-US" b="1"/>
              <a:t>Lowry Concept of Acids and Bases</a:t>
            </a:r>
          </a:p>
          <a:p>
            <a:r>
              <a:rPr lang="en-US"/>
              <a:t>An acid</a:t>
            </a:r>
            <a:r>
              <a:rPr lang="en-US">
                <a:cs typeface="Arial" charset="0"/>
              </a:rPr>
              <a:t>–</a:t>
            </a:r>
            <a:r>
              <a:rPr lang="en-US"/>
              <a:t>base reaction is considered a proton (H</a:t>
            </a:r>
            <a:r>
              <a:rPr lang="en-US" baseline="30000"/>
              <a:t>+</a:t>
            </a:r>
            <a:r>
              <a:rPr lang="en-US"/>
              <a:t>) transfer reaction.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 b="1"/>
          </a:p>
        </p:txBody>
      </p:sp>
      <p:pic>
        <p:nvPicPr>
          <p:cNvPr id="371715" name="Picture 3" descr="Ch15_pg626_fig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988" y="3819525"/>
            <a:ext cx="7820025" cy="1514475"/>
          </a:xfrm>
          <a:prstGeom prst="rect">
            <a:avLst/>
          </a:prstGeom>
          <a:noFill/>
        </p:spPr>
      </p:pic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1295400" y="3429000"/>
            <a:ext cx="1905000" cy="457200"/>
            <a:chOff x="816" y="2160"/>
            <a:chExt cx="1200" cy="288"/>
          </a:xfrm>
        </p:grpSpPr>
        <p:sp>
          <p:nvSpPr>
            <p:cNvPr id="371740" name="Line 28"/>
            <p:cNvSpPr>
              <a:spLocks noChangeShapeType="1"/>
            </p:cNvSpPr>
            <p:nvPr/>
          </p:nvSpPr>
          <p:spPr bwMode="auto">
            <a:xfrm flipV="1">
              <a:off x="816" y="216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1741" name="Line 29"/>
            <p:cNvSpPr>
              <a:spLocks noChangeShapeType="1"/>
            </p:cNvSpPr>
            <p:nvPr/>
          </p:nvSpPr>
          <p:spPr bwMode="auto">
            <a:xfrm>
              <a:off x="816" y="2160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1742" name="Line 30"/>
            <p:cNvSpPr>
              <a:spLocks noChangeShapeType="1"/>
            </p:cNvSpPr>
            <p:nvPr/>
          </p:nvSpPr>
          <p:spPr bwMode="auto">
            <a:xfrm>
              <a:off x="2016" y="216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1744" name="Text Box 32"/>
          <p:cNvSpPr txBox="1">
            <a:spLocks noChangeArrowheads="1"/>
          </p:cNvSpPr>
          <p:nvPr/>
        </p:nvSpPr>
        <p:spPr bwMode="auto">
          <a:xfrm>
            <a:off x="609600" y="3429000"/>
            <a:ext cx="5826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i="0"/>
              <a:t>H</a:t>
            </a:r>
            <a:r>
              <a:rPr lang="en-US" sz="2800" i="0" baseline="30000"/>
              <a:t>+</a:t>
            </a:r>
            <a:endParaRPr lang="en-US" sz="2800" i="0"/>
          </a:p>
        </p:txBody>
      </p:sp>
      <p:sp>
        <p:nvSpPr>
          <p:cNvPr id="371745" name="Text Box 33"/>
          <p:cNvSpPr txBox="1">
            <a:spLocks noChangeArrowheads="1"/>
          </p:cNvSpPr>
          <p:nvPr/>
        </p:nvSpPr>
        <p:spPr bwMode="auto">
          <a:xfrm>
            <a:off x="1447800" y="2909888"/>
            <a:ext cx="5826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i="0"/>
              <a:t>H</a:t>
            </a:r>
            <a:r>
              <a:rPr lang="en-US" sz="2800" i="0" baseline="30000"/>
              <a:t>+</a:t>
            </a:r>
            <a:endParaRPr lang="en-US" sz="2800" i="0"/>
          </a:p>
        </p:txBody>
      </p:sp>
      <p:sp>
        <p:nvSpPr>
          <p:cNvPr id="371746" name="Text Box 34"/>
          <p:cNvSpPr txBox="1">
            <a:spLocks noChangeArrowheads="1"/>
          </p:cNvSpPr>
          <p:nvPr/>
        </p:nvSpPr>
        <p:spPr bwMode="auto">
          <a:xfrm>
            <a:off x="2362200" y="2909888"/>
            <a:ext cx="5826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i="0"/>
              <a:t>H</a:t>
            </a:r>
            <a:r>
              <a:rPr lang="en-US" sz="2800" i="0" baseline="30000"/>
              <a:t>+</a:t>
            </a:r>
            <a:endParaRPr lang="en-US" sz="2800" i="0"/>
          </a:p>
        </p:txBody>
      </p:sp>
      <p:sp>
        <p:nvSpPr>
          <p:cNvPr id="371747" name="Text Box 35"/>
          <p:cNvSpPr txBox="1">
            <a:spLocks noChangeArrowheads="1"/>
          </p:cNvSpPr>
          <p:nvPr/>
        </p:nvSpPr>
        <p:spPr bwMode="auto">
          <a:xfrm>
            <a:off x="3276600" y="3505200"/>
            <a:ext cx="5826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i="0"/>
              <a:t>H</a:t>
            </a:r>
            <a:r>
              <a:rPr lang="en-US" sz="2800" i="0" baseline="30000"/>
              <a:t>+</a:t>
            </a:r>
            <a:endParaRPr lang="en-US" sz="2800" i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1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1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1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3717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7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3717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7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3717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7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3717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44" grpId="0"/>
      <p:bldP spid="371744" grpId="1"/>
      <p:bldP spid="371745" grpId="0"/>
      <p:bldP spid="371745" grpId="1"/>
      <p:bldP spid="371746" grpId="0"/>
      <p:bldP spid="371746" grpId="1"/>
      <p:bldP spid="371747" grpId="0"/>
      <p:bldP spid="37174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3124200"/>
            <a:ext cx="8229600" cy="3429000"/>
          </a:xfrm>
          <a:noFill/>
        </p:spPr>
        <p:txBody>
          <a:bodyPr anchor="t">
            <a:normAutofit lnSpcReduction="10000"/>
          </a:bodyPr>
          <a:lstStyle/>
          <a:p>
            <a:r>
              <a:rPr lang="en-US"/>
              <a:t>A Br</a:t>
            </a:r>
            <a:r>
              <a:rPr lang="en-US">
                <a:cs typeface="Arial" charset="0"/>
              </a:rPr>
              <a:t>ø</a:t>
            </a:r>
            <a:r>
              <a:rPr lang="en-US"/>
              <a:t>nsted</a:t>
            </a:r>
            <a:r>
              <a:rPr lang="en-US">
                <a:cs typeface="Arial" charset="0"/>
              </a:rPr>
              <a:t>–</a:t>
            </a:r>
            <a:r>
              <a:rPr lang="en-US"/>
              <a:t>Lowry </a:t>
            </a:r>
            <a:r>
              <a:rPr lang="en-US" b="1"/>
              <a:t>acid</a:t>
            </a:r>
            <a:r>
              <a:rPr lang="en-US"/>
              <a:t> is the species donating a proton in a proton-transfer reaction; it is a proton donor.</a:t>
            </a:r>
          </a:p>
          <a:p>
            <a:endParaRPr lang="en-US"/>
          </a:p>
          <a:p>
            <a:r>
              <a:rPr lang="en-US"/>
              <a:t>A Br</a:t>
            </a:r>
            <a:r>
              <a:rPr lang="en-US">
                <a:cs typeface="Arial" charset="0"/>
              </a:rPr>
              <a:t>ø</a:t>
            </a:r>
            <a:r>
              <a:rPr lang="en-US"/>
              <a:t>nsted</a:t>
            </a:r>
            <a:r>
              <a:rPr lang="en-US">
                <a:cs typeface="Arial" charset="0"/>
              </a:rPr>
              <a:t>–</a:t>
            </a:r>
            <a:r>
              <a:rPr lang="en-US"/>
              <a:t>Lowry </a:t>
            </a:r>
            <a:r>
              <a:rPr lang="en-US" b="1"/>
              <a:t>base</a:t>
            </a:r>
            <a:r>
              <a:rPr lang="en-US"/>
              <a:t> is the species accepting a proton in a proton-transfer reaction; it is a proton acceptor.</a:t>
            </a:r>
          </a:p>
        </p:txBody>
      </p:sp>
      <p:pic>
        <p:nvPicPr>
          <p:cNvPr id="465923" name="Picture 3" descr="Ch15_pg626_fig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988" y="1295400"/>
            <a:ext cx="7820025" cy="1514475"/>
          </a:xfrm>
          <a:prstGeom prst="rect">
            <a:avLst/>
          </a:prstGeom>
          <a:noFill/>
        </p:spPr>
      </p:pic>
      <p:sp>
        <p:nvSpPr>
          <p:cNvPr id="465924" name="AutoShape 4"/>
          <p:cNvSpPr>
            <a:spLocks noChangeArrowheads="1"/>
          </p:cNvSpPr>
          <p:nvPr/>
        </p:nvSpPr>
        <p:spPr bwMode="auto">
          <a:xfrm>
            <a:off x="533400" y="1371600"/>
            <a:ext cx="1371600" cy="14478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5925" name="AutoShape 5"/>
          <p:cNvSpPr>
            <a:spLocks noChangeArrowheads="1"/>
          </p:cNvSpPr>
          <p:nvPr/>
        </p:nvSpPr>
        <p:spPr bwMode="auto">
          <a:xfrm>
            <a:off x="2514600" y="1371600"/>
            <a:ext cx="1371600" cy="14478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295400" y="914400"/>
            <a:ext cx="1905000" cy="457200"/>
            <a:chOff x="816" y="2160"/>
            <a:chExt cx="1200" cy="288"/>
          </a:xfrm>
        </p:grpSpPr>
        <p:sp>
          <p:nvSpPr>
            <p:cNvPr id="465927" name="Line 7"/>
            <p:cNvSpPr>
              <a:spLocks noChangeShapeType="1"/>
            </p:cNvSpPr>
            <p:nvPr/>
          </p:nvSpPr>
          <p:spPr bwMode="auto">
            <a:xfrm flipV="1">
              <a:off x="816" y="216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5928" name="Line 8"/>
            <p:cNvSpPr>
              <a:spLocks noChangeShapeType="1"/>
            </p:cNvSpPr>
            <p:nvPr/>
          </p:nvSpPr>
          <p:spPr bwMode="auto">
            <a:xfrm>
              <a:off x="816" y="2160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5929" name="Line 9"/>
            <p:cNvSpPr>
              <a:spLocks noChangeShapeType="1"/>
            </p:cNvSpPr>
            <p:nvPr/>
          </p:nvSpPr>
          <p:spPr bwMode="auto">
            <a:xfrm>
              <a:off x="2016" y="216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1000"/>
                                        <p:tgtEl>
                                          <p:spTgt spid="465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4659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1000"/>
                                        <p:tgtEl>
                                          <p:spTgt spid="465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24" grpId="0" animBg="1"/>
      <p:bldP spid="465924" grpId="1" animBg="1"/>
      <p:bldP spid="4659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r>
              <a:rPr lang="en-US" dirty="0"/>
              <a:t>Substances in the acid</a:t>
            </a:r>
            <a:r>
              <a:rPr lang="en-US" dirty="0">
                <a:cs typeface="Arial" charset="0"/>
              </a:rPr>
              <a:t>–</a:t>
            </a:r>
            <a:r>
              <a:rPr lang="en-US" dirty="0"/>
              <a:t>base reaction that differ by the gain or loss of a proton, H</a:t>
            </a:r>
            <a:r>
              <a:rPr lang="en-US" baseline="30000" dirty="0"/>
              <a:t>+</a:t>
            </a:r>
            <a:r>
              <a:rPr lang="en-US" dirty="0"/>
              <a:t>, are called a conjugate acid</a:t>
            </a:r>
            <a:r>
              <a:rPr lang="en-US" dirty="0">
                <a:cs typeface="Arial" charset="0"/>
              </a:rPr>
              <a:t>–</a:t>
            </a:r>
            <a:r>
              <a:rPr lang="en-US" dirty="0"/>
              <a:t>base pair. The acid is called the conjugate acid; the base is called a conjugate base.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72740" name="Picture 4" descr="Ch15_pg626_fig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988" y="3962400"/>
            <a:ext cx="7820025" cy="1514475"/>
          </a:xfrm>
          <a:prstGeom prst="rect">
            <a:avLst/>
          </a:prstGeom>
          <a:noFill/>
        </p:spPr>
      </p:pic>
      <p:sp>
        <p:nvSpPr>
          <p:cNvPr id="372773" name="Text Box 37"/>
          <p:cNvSpPr txBox="1">
            <a:spLocks noChangeArrowheads="1"/>
          </p:cNvSpPr>
          <p:nvPr/>
        </p:nvSpPr>
        <p:spPr bwMode="auto">
          <a:xfrm>
            <a:off x="860425" y="5272088"/>
            <a:ext cx="8921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0"/>
              <a:t>Acid</a:t>
            </a:r>
          </a:p>
        </p:txBody>
      </p:sp>
      <p:sp>
        <p:nvSpPr>
          <p:cNvPr id="372774" name="Text Box 38"/>
          <p:cNvSpPr txBox="1">
            <a:spLocks noChangeArrowheads="1"/>
          </p:cNvSpPr>
          <p:nvPr/>
        </p:nvSpPr>
        <p:spPr bwMode="auto">
          <a:xfrm>
            <a:off x="2765425" y="5257800"/>
            <a:ext cx="1120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0"/>
              <a:t>Base</a:t>
            </a:r>
          </a:p>
        </p:txBody>
      </p:sp>
      <p:sp>
        <p:nvSpPr>
          <p:cNvPr id="372775" name="Text Box 39"/>
          <p:cNvSpPr txBox="1">
            <a:spLocks noChangeArrowheads="1"/>
          </p:cNvSpPr>
          <p:nvPr/>
        </p:nvSpPr>
        <p:spPr bwMode="auto">
          <a:xfrm>
            <a:off x="6956425" y="5257800"/>
            <a:ext cx="19589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0"/>
              <a:t>Conjugate acid</a:t>
            </a:r>
          </a:p>
        </p:txBody>
      </p:sp>
      <p:sp>
        <p:nvSpPr>
          <p:cNvPr id="372776" name="Text Box 40"/>
          <p:cNvSpPr txBox="1">
            <a:spLocks noChangeArrowheads="1"/>
          </p:cNvSpPr>
          <p:nvPr/>
        </p:nvSpPr>
        <p:spPr bwMode="auto">
          <a:xfrm>
            <a:off x="5051425" y="5257800"/>
            <a:ext cx="19589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0"/>
              <a:t>Conjugate base</a:t>
            </a:r>
          </a:p>
        </p:txBody>
      </p:sp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1143000" y="3429000"/>
            <a:ext cx="4800600" cy="609600"/>
            <a:chOff x="720" y="2160"/>
            <a:chExt cx="3024" cy="240"/>
          </a:xfrm>
        </p:grpSpPr>
        <p:sp>
          <p:nvSpPr>
            <p:cNvPr id="372782" name="Line 46"/>
            <p:cNvSpPr>
              <a:spLocks noChangeShapeType="1"/>
            </p:cNvSpPr>
            <p:nvPr/>
          </p:nvSpPr>
          <p:spPr bwMode="auto">
            <a:xfrm flipV="1">
              <a:off x="720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783" name="Line 47"/>
            <p:cNvSpPr>
              <a:spLocks noChangeShapeType="1"/>
            </p:cNvSpPr>
            <p:nvPr/>
          </p:nvSpPr>
          <p:spPr bwMode="auto">
            <a:xfrm>
              <a:off x="720" y="2160"/>
              <a:ext cx="30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784" name="Line 48"/>
            <p:cNvSpPr>
              <a:spLocks noChangeShapeType="1"/>
            </p:cNvSpPr>
            <p:nvPr/>
          </p:nvSpPr>
          <p:spPr bwMode="auto">
            <a:xfrm>
              <a:off x="3744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3124200" y="3657600"/>
            <a:ext cx="4800600" cy="381000"/>
            <a:chOff x="720" y="2160"/>
            <a:chExt cx="3024" cy="240"/>
          </a:xfrm>
        </p:grpSpPr>
        <p:sp>
          <p:nvSpPr>
            <p:cNvPr id="372787" name="Line 51"/>
            <p:cNvSpPr>
              <a:spLocks noChangeShapeType="1"/>
            </p:cNvSpPr>
            <p:nvPr/>
          </p:nvSpPr>
          <p:spPr bwMode="auto">
            <a:xfrm flipV="1">
              <a:off x="720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788" name="Line 52"/>
            <p:cNvSpPr>
              <a:spLocks noChangeShapeType="1"/>
            </p:cNvSpPr>
            <p:nvPr/>
          </p:nvSpPr>
          <p:spPr bwMode="auto">
            <a:xfrm>
              <a:off x="720" y="2160"/>
              <a:ext cx="30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789" name="Line 53"/>
            <p:cNvSpPr>
              <a:spLocks noChangeShapeType="1"/>
            </p:cNvSpPr>
            <p:nvPr/>
          </p:nvSpPr>
          <p:spPr bwMode="auto">
            <a:xfrm>
              <a:off x="3744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7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7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773" grpId="0"/>
      <p:bldP spid="372774" grpId="0"/>
      <p:bldP spid="372775" grpId="0"/>
      <p:bldP spid="37277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4605338"/>
          </a:xfrm>
        </p:spPr>
        <p:txBody>
          <a:bodyPr/>
          <a:lstStyle/>
          <a:p>
            <a:r>
              <a:rPr lang="en-US"/>
              <a:t>What is the conjugate acid of H</a:t>
            </a:r>
            <a:r>
              <a:rPr lang="en-US" baseline="-25000"/>
              <a:t>2</a:t>
            </a:r>
            <a:r>
              <a:rPr lang="en-US"/>
              <a:t>O?</a:t>
            </a:r>
          </a:p>
          <a:p>
            <a:r>
              <a:rPr lang="en-US"/>
              <a:t>What is the conjugate base of H</a:t>
            </a:r>
            <a:r>
              <a:rPr lang="en-US" baseline="-25000"/>
              <a:t>2</a:t>
            </a:r>
            <a:r>
              <a:rPr lang="en-US"/>
              <a:t>O?</a:t>
            </a:r>
          </a:p>
        </p:txBody>
      </p:sp>
      <p:sp>
        <p:nvSpPr>
          <p:cNvPr id="460804" name="Text Box 4"/>
          <p:cNvSpPr txBox="1">
            <a:spLocks noChangeArrowheads="1"/>
          </p:cNvSpPr>
          <p:nvPr/>
        </p:nvSpPr>
        <p:spPr bwMode="auto">
          <a:xfrm>
            <a:off x="457200" y="2209800"/>
            <a:ext cx="8229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i="0" dirty="0"/>
              <a:t>The conjugate acid of H</a:t>
            </a:r>
            <a:r>
              <a:rPr lang="en-US" sz="2800" i="0" baseline="-25000" dirty="0"/>
              <a:t>2</a:t>
            </a:r>
            <a:r>
              <a:rPr lang="en-US" sz="2800" i="0" dirty="0"/>
              <a:t>O has gained a proton. </a:t>
            </a:r>
            <a:br>
              <a:rPr lang="en-US" sz="2800" i="0" dirty="0"/>
            </a:br>
            <a:r>
              <a:rPr lang="en-US" sz="2800" i="0" dirty="0"/>
              <a:t>It is H</a:t>
            </a:r>
            <a:r>
              <a:rPr lang="en-US" sz="2800" i="0" baseline="-25000" dirty="0"/>
              <a:t>3</a:t>
            </a:r>
            <a:r>
              <a:rPr lang="en-US" sz="2800" i="0" dirty="0"/>
              <a:t>O</a:t>
            </a:r>
            <a:r>
              <a:rPr lang="en-US" sz="2800" i="0" baseline="30000" dirty="0"/>
              <a:t>+</a:t>
            </a:r>
            <a:r>
              <a:rPr lang="en-US" sz="3200" i="0" dirty="0"/>
              <a:t>.</a:t>
            </a:r>
            <a:endParaRPr lang="en-US" sz="2800" i="0" dirty="0"/>
          </a:p>
        </p:txBody>
      </p:sp>
      <p:sp>
        <p:nvSpPr>
          <p:cNvPr id="460805" name="Text Box 5"/>
          <p:cNvSpPr txBox="1">
            <a:spLocks noChangeArrowheads="1"/>
          </p:cNvSpPr>
          <p:nvPr/>
        </p:nvSpPr>
        <p:spPr bwMode="auto">
          <a:xfrm>
            <a:off x="457200" y="3108325"/>
            <a:ext cx="8229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i="0" dirty="0"/>
              <a:t>The conjugate base of H</a:t>
            </a:r>
            <a:r>
              <a:rPr lang="en-US" sz="2800" i="0" baseline="-25000" dirty="0"/>
              <a:t>2</a:t>
            </a:r>
            <a:r>
              <a:rPr lang="en-US" sz="2800" i="0" dirty="0"/>
              <a:t>O has lost a proton. </a:t>
            </a:r>
            <a:br>
              <a:rPr lang="en-US" sz="2800" i="0" dirty="0"/>
            </a:br>
            <a:r>
              <a:rPr lang="en-US" sz="2800" i="0" dirty="0"/>
              <a:t>It is OH</a:t>
            </a:r>
            <a:r>
              <a:rPr lang="en-US" sz="2800" i="0" baseline="30000" dirty="0"/>
              <a:t>-</a:t>
            </a:r>
            <a:r>
              <a:rPr lang="en-US" sz="3200" i="0" dirty="0"/>
              <a:t>.</a:t>
            </a:r>
            <a:endParaRPr lang="en-US" sz="2800" i="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4419600"/>
            <a:ext cx="8229600" cy="2057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Self-Ionization of Water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</a:t>
            </a:r>
            <a:r>
              <a:rPr kumimoji="0" lang="en-US" sz="32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O(</a:t>
            </a: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+ H</a:t>
            </a:r>
            <a:r>
              <a:rPr kumimoji="0" lang="en-US" sz="32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O(</a:t>
            </a: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         H</a:t>
            </a:r>
            <a:r>
              <a:rPr kumimoji="0" lang="en-US" sz="32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32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aq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+ OH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32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aq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4191000" y="5257800"/>
            <a:ext cx="533400" cy="103188"/>
            <a:chOff x="2496" y="1344"/>
            <a:chExt cx="336" cy="65"/>
          </a:xfrm>
        </p:grpSpPr>
        <p:sp>
          <p:nvSpPr>
            <p:cNvPr id="8" name="Line 3"/>
            <p:cNvSpPr>
              <a:spLocks noChangeShapeType="1"/>
            </p:cNvSpPr>
            <p:nvPr/>
          </p:nvSpPr>
          <p:spPr bwMode="auto">
            <a:xfrm>
              <a:off x="2496" y="134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4"/>
            <p:cNvSpPr>
              <a:spLocks noChangeShapeType="1"/>
            </p:cNvSpPr>
            <p:nvPr/>
          </p:nvSpPr>
          <p:spPr bwMode="auto">
            <a:xfrm flipH="1">
              <a:off x="2496" y="1409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1371600" y="5653088"/>
            <a:ext cx="1066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0" dirty="0"/>
              <a:t>Base</a:t>
            </a: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2971800" y="5653088"/>
            <a:ext cx="11207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0" dirty="0"/>
              <a:t>Acid</a:t>
            </a: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4289425" y="5378450"/>
            <a:ext cx="19589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0" dirty="0"/>
              <a:t>Conjugate acid</a:t>
            </a: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6096000" y="5486400"/>
            <a:ext cx="19589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0" dirty="0"/>
              <a:t>Conjugate base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60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460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04" grpId="0"/>
      <p:bldP spid="460805" grpId="0"/>
      <p:bldP spid="6" grpId="0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457201"/>
            <a:ext cx="8229600" cy="1295399"/>
          </a:xfrm>
        </p:spPr>
        <p:txBody>
          <a:bodyPr/>
          <a:lstStyle/>
          <a:p>
            <a:r>
              <a:rPr lang="en-US" dirty="0"/>
              <a:t>Label each species as an acid or base. Identify the conjugate acid-base pairs.</a:t>
            </a:r>
          </a:p>
        </p:txBody>
      </p:sp>
      <p:sp>
        <p:nvSpPr>
          <p:cNvPr id="373763" name="Text Box 3"/>
          <p:cNvSpPr txBox="1">
            <a:spLocks noChangeArrowheads="1"/>
          </p:cNvSpPr>
          <p:nvPr/>
        </p:nvSpPr>
        <p:spPr bwMode="auto">
          <a:xfrm>
            <a:off x="0" y="2362200"/>
            <a:ext cx="892827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i="0" dirty="0"/>
              <a:t>a.	HCO</a:t>
            </a:r>
            <a:r>
              <a:rPr lang="en-US" sz="3200" i="0" baseline="-25000" dirty="0"/>
              <a:t>3</a:t>
            </a:r>
            <a:r>
              <a:rPr lang="en-US" sz="3200" i="0" baseline="30000" dirty="0"/>
              <a:t>-</a:t>
            </a:r>
            <a:r>
              <a:rPr lang="en-US" sz="3200" i="0" dirty="0"/>
              <a:t>(</a:t>
            </a:r>
            <a:r>
              <a:rPr lang="en-US" sz="3200" dirty="0" err="1"/>
              <a:t>aq</a:t>
            </a:r>
            <a:r>
              <a:rPr lang="en-US" sz="3200" i="0" dirty="0"/>
              <a:t>) + HF(</a:t>
            </a:r>
            <a:r>
              <a:rPr lang="en-US" sz="3200" dirty="0" err="1"/>
              <a:t>aq</a:t>
            </a:r>
            <a:r>
              <a:rPr lang="en-US" sz="3200" i="0" dirty="0"/>
              <a:t>)       H</a:t>
            </a:r>
            <a:r>
              <a:rPr lang="en-US" sz="3200" i="0" baseline="-25000" dirty="0"/>
              <a:t>2</a:t>
            </a:r>
            <a:r>
              <a:rPr lang="en-US" sz="3200" i="0" dirty="0"/>
              <a:t>CO</a:t>
            </a:r>
            <a:r>
              <a:rPr lang="en-US" sz="3200" i="0" baseline="-25000" dirty="0"/>
              <a:t>3</a:t>
            </a:r>
            <a:r>
              <a:rPr lang="en-US" sz="3200" i="0" dirty="0"/>
              <a:t>(</a:t>
            </a:r>
            <a:r>
              <a:rPr lang="en-US" sz="3200" dirty="0" err="1"/>
              <a:t>aq</a:t>
            </a:r>
            <a:r>
              <a:rPr lang="en-US" sz="3200" i="0" dirty="0"/>
              <a:t>) + </a:t>
            </a:r>
            <a:r>
              <a:rPr lang="en-US" sz="3200" i="0" dirty="0" smtClean="0"/>
              <a:t>           F</a:t>
            </a:r>
            <a:r>
              <a:rPr lang="en-US" sz="3200" i="0" baseline="30000" dirty="0" smtClean="0"/>
              <a:t>-</a:t>
            </a:r>
            <a:r>
              <a:rPr lang="en-US" sz="3200" i="0" dirty="0"/>
              <a:t>(</a:t>
            </a:r>
            <a:r>
              <a:rPr lang="en-US" sz="3200" dirty="0" err="1"/>
              <a:t>aq</a:t>
            </a:r>
            <a:r>
              <a:rPr lang="en-US" sz="3200" i="0" dirty="0"/>
              <a:t>)</a:t>
            </a:r>
          </a:p>
        </p:txBody>
      </p:sp>
      <p:sp>
        <p:nvSpPr>
          <p:cNvPr id="373764" name="Text Box 4"/>
          <p:cNvSpPr txBox="1">
            <a:spLocks noChangeArrowheads="1"/>
          </p:cNvSpPr>
          <p:nvPr/>
        </p:nvSpPr>
        <p:spPr bwMode="auto">
          <a:xfrm>
            <a:off x="0" y="4525963"/>
            <a:ext cx="853393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i="0" dirty="0"/>
              <a:t>b.	HCO</a:t>
            </a:r>
            <a:r>
              <a:rPr lang="en-US" sz="3200" i="0" baseline="-25000" dirty="0"/>
              <a:t>3</a:t>
            </a:r>
            <a:r>
              <a:rPr lang="en-US" sz="3200" i="0" baseline="30000" dirty="0"/>
              <a:t>-</a:t>
            </a:r>
            <a:r>
              <a:rPr lang="en-US" sz="3200" i="0" dirty="0"/>
              <a:t>(</a:t>
            </a:r>
            <a:r>
              <a:rPr lang="en-US" sz="3200" dirty="0" err="1"/>
              <a:t>aq</a:t>
            </a:r>
            <a:r>
              <a:rPr lang="en-US" sz="3200" i="0" dirty="0"/>
              <a:t>) + OH</a:t>
            </a:r>
            <a:r>
              <a:rPr lang="en-US" sz="3200" i="0" baseline="30000" dirty="0"/>
              <a:t>-</a:t>
            </a:r>
            <a:r>
              <a:rPr lang="en-US" sz="3200" i="0" dirty="0"/>
              <a:t>(</a:t>
            </a:r>
            <a:r>
              <a:rPr lang="en-US" sz="3200" dirty="0" err="1"/>
              <a:t>aq</a:t>
            </a:r>
            <a:r>
              <a:rPr lang="en-US" sz="3200" i="0" dirty="0"/>
              <a:t>)        CO</a:t>
            </a:r>
            <a:r>
              <a:rPr lang="en-US" sz="3200" i="0" baseline="-25000" dirty="0"/>
              <a:t>3</a:t>
            </a:r>
            <a:r>
              <a:rPr lang="en-US" sz="3200" i="0" baseline="30000" dirty="0"/>
              <a:t>2-</a:t>
            </a:r>
            <a:r>
              <a:rPr lang="en-US" sz="3200" i="0" dirty="0"/>
              <a:t>(</a:t>
            </a:r>
            <a:r>
              <a:rPr lang="en-US" sz="3200" dirty="0" err="1"/>
              <a:t>aq</a:t>
            </a:r>
            <a:r>
              <a:rPr lang="en-US" sz="3200" i="0" dirty="0"/>
              <a:t>) </a:t>
            </a:r>
            <a:r>
              <a:rPr lang="en-US" sz="3200" i="0" dirty="0" smtClean="0"/>
              <a:t>+      </a:t>
            </a:r>
            <a:r>
              <a:rPr lang="en-US" sz="3200" i="0" dirty="0"/>
              <a:t>H</a:t>
            </a:r>
            <a:r>
              <a:rPr lang="en-US" sz="3200" i="0" baseline="-25000" dirty="0"/>
              <a:t>2</a:t>
            </a:r>
            <a:r>
              <a:rPr lang="en-US" sz="3200" i="0" dirty="0"/>
              <a:t>O(</a:t>
            </a:r>
            <a:r>
              <a:rPr lang="en-US" sz="3200" dirty="0"/>
              <a:t>l</a:t>
            </a:r>
            <a:r>
              <a:rPr lang="en-US" sz="3200" i="0" dirty="0"/>
              <a:t>)</a:t>
            </a:r>
          </a:p>
        </p:txBody>
      </p:sp>
      <p:sp>
        <p:nvSpPr>
          <p:cNvPr id="373765" name="Line 5"/>
          <p:cNvSpPr>
            <a:spLocks noChangeShapeType="1"/>
          </p:cNvSpPr>
          <p:nvPr/>
        </p:nvSpPr>
        <p:spPr bwMode="auto">
          <a:xfrm>
            <a:off x="4114800" y="2590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3766" name="Line 6"/>
          <p:cNvSpPr>
            <a:spLocks noChangeShapeType="1"/>
          </p:cNvSpPr>
          <p:nvPr/>
        </p:nvSpPr>
        <p:spPr bwMode="auto">
          <a:xfrm flipH="1">
            <a:off x="4114800" y="2743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3777" name="Line 17"/>
          <p:cNvSpPr>
            <a:spLocks noChangeShapeType="1"/>
          </p:cNvSpPr>
          <p:nvPr/>
        </p:nvSpPr>
        <p:spPr bwMode="auto">
          <a:xfrm>
            <a:off x="4343400" y="4800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3778" name="Line 18"/>
          <p:cNvSpPr>
            <a:spLocks noChangeShapeType="1"/>
          </p:cNvSpPr>
          <p:nvPr/>
        </p:nvSpPr>
        <p:spPr bwMode="auto">
          <a:xfrm flipH="1">
            <a:off x="4343400" y="4953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3784" name="Text Box 24"/>
          <p:cNvSpPr txBox="1">
            <a:spLocks noChangeArrowheads="1"/>
          </p:cNvSpPr>
          <p:nvPr/>
        </p:nvSpPr>
        <p:spPr bwMode="auto">
          <a:xfrm>
            <a:off x="990600" y="2819400"/>
            <a:ext cx="1066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0"/>
              <a:t>Base</a:t>
            </a:r>
          </a:p>
        </p:txBody>
      </p:sp>
      <p:sp>
        <p:nvSpPr>
          <p:cNvPr id="373785" name="Text Box 25"/>
          <p:cNvSpPr txBox="1">
            <a:spLocks noChangeArrowheads="1"/>
          </p:cNvSpPr>
          <p:nvPr/>
        </p:nvSpPr>
        <p:spPr bwMode="auto">
          <a:xfrm>
            <a:off x="3276600" y="2819400"/>
            <a:ext cx="1120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0"/>
              <a:t>Acid</a:t>
            </a:r>
          </a:p>
        </p:txBody>
      </p:sp>
      <p:sp>
        <p:nvSpPr>
          <p:cNvPr id="373786" name="Text Box 26"/>
          <p:cNvSpPr txBox="1">
            <a:spLocks noChangeArrowheads="1"/>
          </p:cNvSpPr>
          <p:nvPr/>
        </p:nvSpPr>
        <p:spPr bwMode="auto">
          <a:xfrm>
            <a:off x="7108825" y="2865438"/>
            <a:ext cx="19589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0"/>
              <a:t>Conjugate base</a:t>
            </a:r>
          </a:p>
        </p:txBody>
      </p:sp>
      <p:sp>
        <p:nvSpPr>
          <p:cNvPr id="373787" name="Text Box 27"/>
          <p:cNvSpPr txBox="1">
            <a:spLocks noChangeArrowheads="1"/>
          </p:cNvSpPr>
          <p:nvPr/>
        </p:nvSpPr>
        <p:spPr bwMode="auto">
          <a:xfrm>
            <a:off x="5203825" y="2865438"/>
            <a:ext cx="19589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0"/>
              <a:t>Conjugate acid</a:t>
            </a: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1447800" y="1812925"/>
            <a:ext cx="4800600" cy="609600"/>
            <a:chOff x="720" y="2160"/>
            <a:chExt cx="3024" cy="240"/>
          </a:xfrm>
        </p:grpSpPr>
        <p:sp>
          <p:nvSpPr>
            <p:cNvPr id="373789" name="Line 29"/>
            <p:cNvSpPr>
              <a:spLocks noChangeShapeType="1"/>
            </p:cNvSpPr>
            <p:nvPr/>
          </p:nvSpPr>
          <p:spPr bwMode="auto">
            <a:xfrm flipV="1">
              <a:off x="720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790" name="Line 30"/>
            <p:cNvSpPr>
              <a:spLocks noChangeShapeType="1"/>
            </p:cNvSpPr>
            <p:nvPr/>
          </p:nvSpPr>
          <p:spPr bwMode="auto">
            <a:xfrm>
              <a:off x="720" y="2160"/>
              <a:ext cx="30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791" name="Line 31"/>
            <p:cNvSpPr>
              <a:spLocks noChangeShapeType="1"/>
            </p:cNvSpPr>
            <p:nvPr/>
          </p:nvSpPr>
          <p:spPr bwMode="auto">
            <a:xfrm>
              <a:off x="3744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3581400" y="2193925"/>
            <a:ext cx="4495800" cy="228600"/>
            <a:chOff x="720" y="2160"/>
            <a:chExt cx="3024" cy="240"/>
          </a:xfrm>
        </p:grpSpPr>
        <p:sp>
          <p:nvSpPr>
            <p:cNvPr id="373793" name="Line 33"/>
            <p:cNvSpPr>
              <a:spLocks noChangeShapeType="1"/>
            </p:cNvSpPr>
            <p:nvPr/>
          </p:nvSpPr>
          <p:spPr bwMode="auto">
            <a:xfrm flipV="1">
              <a:off x="720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794" name="Line 34"/>
            <p:cNvSpPr>
              <a:spLocks noChangeShapeType="1"/>
            </p:cNvSpPr>
            <p:nvPr/>
          </p:nvSpPr>
          <p:spPr bwMode="auto">
            <a:xfrm>
              <a:off x="720" y="2160"/>
              <a:ext cx="30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795" name="Line 35"/>
            <p:cNvSpPr>
              <a:spLocks noChangeShapeType="1"/>
            </p:cNvSpPr>
            <p:nvPr/>
          </p:nvSpPr>
          <p:spPr bwMode="auto">
            <a:xfrm>
              <a:off x="3744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3796" name="Text Box 36"/>
          <p:cNvSpPr txBox="1">
            <a:spLocks noChangeArrowheads="1"/>
          </p:cNvSpPr>
          <p:nvPr/>
        </p:nvSpPr>
        <p:spPr bwMode="auto">
          <a:xfrm>
            <a:off x="914400" y="5029200"/>
            <a:ext cx="1066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0" dirty="0"/>
              <a:t>Acid</a:t>
            </a:r>
          </a:p>
        </p:txBody>
      </p:sp>
      <p:sp>
        <p:nvSpPr>
          <p:cNvPr id="373797" name="Text Box 37"/>
          <p:cNvSpPr txBox="1">
            <a:spLocks noChangeArrowheads="1"/>
          </p:cNvSpPr>
          <p:nvPr/>
        </p:nvSpPr>
        <p:spPr bwMode="auto">
          <a:xfrm>
            <a:off x="3352800" y="5029200"/>
            <a:ext cx="1120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0" dirty="0"/>
              <a:t>Base</a:t>
            </a:r>
          </a:p>
        </p:txBody>
      </p:sp>
      <p:sp>
        <p:nvSpPr>
          <p:cNvPr id="373798" name="Text Box 38"/>
          <p:cNvSpPr txBox="1">
            <a:spLocks noChangeArrowheads="1"/>
          </p:cNvSpPr>
          <p:nvPr/>
        </p:nvSpPr>
        <p:spPr bwMode="auto">
          <a:xfrm>
            <a:off x="7108825" y="5075238"/>
            <a:ext cx="19589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0"/>
              <a:t>Conjugate acid</a:t>
            </a:r>
          </a:p>
        </p:txBody>
      </p:sp>
      <p:sp>
        <p:nvSpPr>
          <p:cNvPr id="373799" name="Text Box 39"/>
          <p:cNvSpPr txBox="1">
            <a:spLocks noChangeArrowheads="1"/>
          </p:cNvSpPr>
          <p:nvPr/>
        </p:nvSpPr>
        <p:spPr bwMode="auto">
          <a:xfrm>
            <a:off x="5203825" y="5075238"/>
            <a:ext cx="19589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0"/>
              <a:t>Conjugate base</a:t>
            </a:r>
          </a:p>
        </p:txBody>
      </p:sp>
      <p:grpSp>
        <p:nvGrpSpPr>
          <p:cNvPr id="4" name="Group 40"/>
          <p:cNvGrpSpPr>
            <a:grpSpLocks/>
          </p:cNvGrpSpPr>
          <p:nvPr/>
        </p:nvGrpSpPr>
        <p:grpSpPr bwMode="auto">
          <a:xfrm>
            <a:off x="1447800" y="3962400"/>
            <a:ext cx="4800600" cy="609600"/>
            <a:chOff x="720" y="2160"/>
            <a:chExt cx="3024" cy="240"/>
          </a:xfrm>
        </p:grpSpPr>
        <p:sp>
          <p:nvSpPr>
            <p:cNvPr id="373801" name="Line 41"/>
            <p:cNvSpPr>
              <a:spLocks noChangeShapeType="1"/>
            </p:cNvSpPr>
            <p:nvPr/>
          </p:nvSpPr>
          <p:spPr bwMode="auto">
            <a:xfrm flipV="1">
              <a:off x="720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802" name="Line 42"/>
            <p:cNvSpPr>
              <a:spLocks noChangeShapeType="1"/>
            </p:cNvSpPr>
            <p:nvPr/>
          </p:nvSpPr>
          <p:spPr bwMode="auto">
            <a:xfrm>
              <a:off x="720" y="2160"/>
              <a:ext cx="30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803" name="Line 43"/>
            <p:cNvSpPr>
              <a:spLocks noChangeShapeType="1"/>
            </p:cNvSpPr>
            <p:nvPr/>
          </p:nvSpPr>
          <p:spPr bwMode="auto">
            <a:xfrm>
              <a:off x="3744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44"/>
          <p:cNvGrpSpPr>
            <a:grpSpLocks/>
          </p:cNvGrpSpPr>
          <p:nvPr/>
        </p:nvGrpSpPr>
        <p:grpSpPr bwMode="auto">
          <a:xfrm>
            <a:off x="3581400" y="4343400"/>
            <a:ext cx="4495800" cy="228600"/>
            <a:chOff x="720" y="2160"/>
            <a:chExt cx="3024" cy="240"/>
          </a:xfrm>
        </p:grpSpPr>
        <p:sp>
          <p:nvSpPr>
            <p:cNvPr id="373805" name="Line 45"/>
            <p:cNvSpPr>
              <a:spLocks noChangeShapeType="1"/>
            </p:cNvSpPr>
            <p:nvPr/>
          </p:nvSpPr>
          <p:spPr bwMode="auto">
            <a:xfrm flipV="1">
              <a:off x="720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806" name="Line 46"/>
            <p:cNvSpPr>
              <a:spLocks noChangeShapeType="1"/>
            </p:cNvSpPr>
            <p:nvPr/>
          </p:nvSpPr>
          <p:spPr bwMode="auto">
            <a:xfrm>
              <a:off x="720" y="2160"/>
              <a:ext cx="30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807" name="Line 47"/>
            <p:cNvSpPr>
              <a:spLocks noChangeShapeType="1"/>
            </p:cNvSpPr>
            <p:nvPr/>
          </p:nvSpPr>
          <p:spPr bwMode="auto">
            <a:xfrm>
              <a:off x="3744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73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73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73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73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73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73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73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373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373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373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7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7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7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7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65" grpId="0" animBg="1"/>
      <p:bldP spid="373766" grpId="0" animBg="1"/>
      <p:bldP spid="373777" grpId="0" animBg="1"/>
      <p:bldP spid="373778" grpId="0" animBg="1"/>
      <p:bldP spid="373784" grpId="0"/>
      <p:bldP spid="373785" grpId="0"/>
      <p:bldP spid="373786" grpId="0"/>
      <p:bldP spid="373787" grpId="0"/>
      <p:bldP spid="373796" grpId="0"/>
      <p:bldP spid="373797" grpId="0"/>
      <p:bldP spid="373798" grpId="0"/>
      <p:bldP spid="37379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-762000"/>
            <a:ext cx="8229600" cy="3352800"/>
          </a:xfrm>
        </p:spPr>
        <p:txBody>
          <a:bodyPr/>
          <a:lstStyle/>
          <a:p>
            <a:r>
              <a:rPr lang="en-US" b="1" dirty="0"/>
              <a:t>Self-Ionization of Water</a:t>
            </a:r>
          </a:p>
          <a:p>
            <a:endParaRPr lang="en-US" b="1" dirty="0"/>
          </a:p>
          <a:p>
            <a:endParaRPr lang="en-US" b="1" dirty="0"/>
          </a:p>
          <a:p>
            <a:pPr algn="ctr"/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O(</a:t>
            </a:r>
            <a:r>
              <a:rPr lang="en-US" i="1" dirty="0"/>
              <a:t>l</a:t>
            </a:r>
            <a:r>
              <a:rPr lang="en-US" dirty="0"/>
              <a:t>) + H</a:t>
            </a:r>
            <a:r>
              <a:rPr lang="en-US" baseline="-25000" dirty="0"/>
              <a:t>2</a:t>
            </a:r>
            <a:r>
              <a:rPr lang="en-US" dirty="0"/>
              <a:t>O(</a:t>
            </a:r>
            <a:r>
              <a:rPr lang="en-US" i="1" dirty="0"/>
              <a:t>l</a:t>
            </a:r>
            <a:r>
              <a:rPr lang="en-US" dirty="0"/>
              <a:t>)        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30000" dirty="0"/>
              <a:t>+</a:t>
            </a:r>
            <a:r>
              <a:rPr lang="en-US" dirty="0"/>
              <a:t>(</a:t>
            </a:r>
            <a:r>
              <a:rPr lang="en-US" i="1" dirty="0" err="1"/>
              <a:t>aq</a:t>
            </a:r>
            <a:r>
              <a:rPr lang="en-US" dirty="0"/>
              <a:t>) + OH</a:t>
            </a:r>
            <a:r>
              <a:rPr lang="en-US" baseline="30000" dirty="0"/>
              <a:t>-</a:t>
            </a:r>
            <a:r>
              <a:rPr lang="en-US" dirty="0"/>
              <a:t>(</a:t>
            </a:r>
            <a:r>
              <a:rPr lang="en-US" i="1" dirty="0" err="1"/>
              <a:t>aq</a:t>
            </a:r>
            <a:r>
              <a:rPr lang="en-US" dirty="0"/>
              <a:t>)</a:t>
            </a:r>
          </a:p>
          <a:p>
            <a:pPr algn="ctr"/>
            <a:endParaRPr lang="en-US" dirty="0"/>
          </a:p>
          <a:p>
            <a:endParaRPr lang="en-US" dirty="0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3962400" y="3505200"/>
            <a:ext cx="533400" cy="103188"/>
            <a:chOff x="2496" y="1344"/>
            <a:chExt cx="336" cy="65"/>
          </a:xfrm>
        </p:grpSpPr>
        <p:sp>
          <p:nvSpPr>
            <p:cNvPr id="337923" name="Line 3"/>
            <p:cNvSpPr>
              <a:spLocks noChangeShapeType="1"/>
            </p:cNvSpPr>
            <p:nvPr/>
          </p:nvSpPr>
          <p:spPr bwMode="auto">
            <a:xfrm>
              <a:off x="2496" y="134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7924" name="Line 4"/>
            <p:cNvSpPr>
              <a:spLocks noChangeShapeType="1"/>
            </p:cNvSpPr>
            <p:nvPr/>
          </p:nvSpPr>
          <p:spPr bwMode="auto">
            <a:xfrm flipH="1">
              <a:off x="2496" y="1409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7933" name="Text Box 13"/>
          <p:cNvSpPr txBox="1">
            <a:spLocks noChangeArrowheads="1"/>
          </p:cNvSpPr>
          <p:nvPr/>
        </p:nvSpPr>
        <p:spPr bwMode="auto">
          <a:xfrm>
            <a:off x="1295400" y="3900488"/>
            <a:ext cx="1066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0" dirty="0"/>
              <a:t>Base</a:t>
            </a:r>
          </a:p>
        </p:txBody>
      </p:sp>
      <p:sp>
        <p:nvSpPr>
          <p:cNvPr id="337934" name="Text Box 14"/>
          <p:cNvSpPr txBox="1">
            <a:spLocks noChangeArrowheads="1"/>
          </p:cNvSpPr>
          <p:nvPr/>
        </p:nvSpPr>
        <p:spPr bwMode="auto">
          <a:xfrm>
            <a:off x="2667000" y="3900488"/>
            <a:ext cx="11207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0" dirty="0"/>
              <a:t>Acid</a:t>
            </a:r>
          </a:p>
        </p:txBody>
      </p:sp>
      <p:sp>
        <p:nvSpPr>
          <p:cNvPr id="337935" name="Text Box 15"/>
          <p:cNvSpPr txBox="1">
            <a:spLocks noChangeArrowheads="1"/>
          </p:cNvSpPr>
          <p:nvPr/>
        </p:nvSpPr>
        <p:spPr bwMode="auto">
          <a:xfrm>
            <a:off x="6096000" y="3930650"/>
            <a:ext cx="19589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0" dirty="0"/>
              <a:t>Conjugate base</a:t>
            </a:r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1676400" y="2743200"/>
            <a:ext cx="3200400" cy="609600"/>
            <a:chOff x="720" y="2160"/>
            <a:chExt cx="3024" cy="240"/>
          </a:xfrm>
        </p:grpSpPr>
        <p:sp>
          <p:nvSpPr>
            <p:cNvPr id="337938" name="Line 18"/>
            <p:cNvSpPr>
              <a:spLocks noChangeShapeType="1"/>
            </p:cNvSpPr>
            <p:nvPr/>
          </p:nvSpPr>
          <p:spPr bwMode="auto">
            <a:xfrm flipV="1">
              <a:off x="720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7939" name="Line 19"/>
            <p:cNvSpPr>
              <a:spLocks noChangeShapeType="1"/>
            </p:cNvSpPr>
            <p:nvPr/>
          </p:nvSpPr>
          <p:spPr bwMode="auto">
            <a:xfrm>
              <a:off x="720" y="2160"/>
              <a:ext cx="30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7940" name="Line 20"/>
            <p:cNvSpPr>
              <a:spLocks noChangeShapeType="1"/>
            </p:cNvSpPr>
            <p:nvPr/>
          </p:nvSpPr>
          <p:spPr bwMode="auto">
            <a:xfrm>
              <a:off x="3744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3124200" y="3124200"/>
            <a:ext cx="3695700" cy="228600"/>
            <a:chOff x="720" y="2160"/>
            <a:chExt cx="3024" cy="240"/>
          </a:xfrm>
        </p:grpSpPr>
        <p:sp>
          <p:nvSpPr>
            <p:cNvPr id="337942" name="Line 22"/>
            <p:cNvSpPr>
              <a:spLocks noChangeShapeType="1"/>
            </p:cNvSpPr>
            <p:nvPr/>
          </p:nvSpPr>
          <p:spPr bwMode="auto">
            <a:xfrm flipV="1">
              <a:off x="720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7943" name="Line 23"/>
            <p:cNvSpPr>
              <a:spLocks noChangeShapeType="1"/>
            </p:cNvSpPr>
            <p:nvPr/>
          </p:nvSpPr>
          <p:spPr bwMode="auto">
            <a:xfrm>
              <a:off x="720" y="2160"/>
              <a:ext cx="30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7944" name="Line 24"/>
            <p:cNvSpPr>
              <a:spLocks noChangeShapeType="1"/>
            </p:cNvSpPr>
            <p:nvPr/>
          </p:nvSpPr>
          <p:spPr bwMode="auto">
            <a:xfrm>
              <a:off x="3744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7936" name="Text Box 16"/>
          <p:cNvSpPr txBox="1">
            <a:spLocks noChangeArrowheads="1"/>
          </p:cNvSpPr>
          <p:nvPr/>
        </p:nvSpPr>
        <p:spPr bwMode="auto">
          <a:xfrm>
            <a:off x="3962400" y="3930650"/>
            <a:ext cx="19589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0" dirty="0"/>
              <a:t>Conjugate acid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37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37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7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33" grpId="0"/>
      <p:bldP spid="337934" grpId="0"/>
      <p:bldP spid="337935" grpId="0"/>
      <p:bldP spid="3379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Lewis Concept of Acids and Bases</a:t>
            </a:r>
          </a:p>
          <a:p>
            <a:r>
              <a:rPr lang="en-US"/>
              <a:t>A Lewis acid is a species that can form a covalent bond by accepting an electron pair from another species.</a:t>
            </a:r>
          </a:p>
          <a:p>
            <a:endParaRPr lang="en-US"/>
          </a:p>
          <a:p>
            <a:r>
              <a:rPr lang="en-US"/>
              <a:t>A Lewis base is a species that can form a covalent bond by donating an electron pair to another species.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pic>
        <p:nvPicPr>
          <p:cNvPr id="376835" name="Picture 3" descr="Ch15_pg629_unfig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57200"/>
            <a:ext cx="7623175" cy="5486400"/>
          </a:xfrm>
          <a:prstGeom prst="rect">
            <a:avLst/>
          </a:prstGeom>
          <a:noFill/>
        </p:spPr>
      </p:pic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Relative Strengths of Acids and Bases</a:t>
            </a:r>
          </a:p>
          <a:p>
            <a:r>
              <a:rPr lang="en-US"/>
              <a:t>The stronger an acid, the weaker its conjugate base.</a:t>
            </a:r>
          </a:p>
          <a:p>
            <a:endParaRPr lang="en-US"/>
          </a:p>
          <a:p>
            <a:r>
              <a:rPr lang="en-US"/>
              <a:t>The weaker an acid, the stronger its conjugate base.</a:t>
            </a:r>
          </a:p>
        </p:txBody>
      </p:sp>
      <p:sp>
        <p:nvSpPr>
          <p:cNvPr id="377932" name="Slide Number Placeholder 3779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268" name="Picture 4" descr="Ch15_pg631_table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52400"/>
            <a:ext cx="5713413" cy="6553200"/>
          </a:xfrm>
          <a:prstGeom prst="rect">
            <a:avLst/>
          </a:prstGeom>
          <a:noFill/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36877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Decide which species are favored at the completion of the following reaction: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HCN(</a:t>
            </a:r>
            <a:r>
              <a:rPr lang="en-US" sz="2400" i="1" dirty="0" err="1"/>
              <a:t>aq</a:t>
            </a:r>
            <a:r>
              <a:rPr lang="en-US" sz="2400" dirty="0"/>
              <a:t>) + HSO</a:t>
            </a:r>
            <a:r>
              <a:rPr lang="en-US" sz="2400" baseline="-25000" dirty="0"/>
              <a:t>3</a:t>
            </a:r>
            <a:r>
              <a:rPr lang="en-US" sz="2400" baseline="30000" dirty="0"/>
              <a:t>-</a:t>
            </a:r>
            <a:r>
              <a:rPr lang="en-US" sz="2400" dirty="0"/>
              <a:t>(</a:t>
            </a:r>
            <a:r>
              <a:rPr lang="en-US" sz="2400" i="1" dirty="0" err="1"/>
              <a:t>aq</a:t>
            </a:r>
            <a:r>
              <a:rPr lang="en-US" sz="2400" dirty="0"/>
              <a:t>)                   CN</a:t>
            </a:r>
            <a:r>
              <a:rPr lang="en-US" sz="2400" baseline="30000" dirty="0"/>
              <a:t>-</a:t>
            </a:r>
            <a:r>
              <a:rPr lang="en-US" sz="2400" dirty="0"/>
              <a:t>(</a:t>
            </a:r>
            <a:r>
              <a:rPr lang="en-US" sz="2400" i="1" dirty="0" err="1"/>
              <a:t>aq</a:t>
            </a:r>
            <a:r>
              <a:rPr lang="en-US" sz="2400" dirty="0"/>
              <a:t>) + H</a:t>
            </a:r>
            <a:r>
              <a:rPr lang="en-US" sz="2400" baseline="-25000" dirty="0"/>
              <a:t>2</a:t>
            </a:r>
            <a:r>
              <a:rPr lang="en-US" sz="2400" dirty="0"/>
              <a:t>SO</a:t>
            </a:r>
            <a:r>
              <a:rPr lang="en-US" sz="2400" baseline="-25000" dirty="0"/>
              <a:t>3</a:t>
            </a:r>
            <a:r>
              <a:rPr lang="en-US" sz="2400" dirty="0"/>
              <a:t>(</a:t>
            </a:r>
            <a:r>
              <a:rPr lang="en-US" sz="2400" i="1" dirty="0" err="1"/>
              <a:t>aq</a:t>
            </a:r>
            <a:r>
              <a:rPr lang="en-US" sz="2400" dirty="0"/>
              <a:t>)</a:t>
            </a:r>
          </a:p>
        </p:txBody>
      </p:sp>
      <p:sp>
        <p:nvSpPr>
          <p:cNvPr id="387075" name="Line 3"/>
          <p:cNvSpPr>
            <a:spLocks noChangeShapeType="1"/>
          </p:cNvSpPr>
          <p:nvPr/>
        </p:nvSpPr>
        <p:spPr bwMode="auto">
          <a:xfrm>
            <a:off x="4038600" y="2286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7076" name="Line 4"/>
          <p:cNvSpPr>
            <a:spLocks noChangeShapeType="1"/>
          </p:cNvSpPr>
          <p:nvPr/>
        </p:nvSpPr>
        <p:spPr bwMode="auto">
          <a:xfrm flipH="1">
            <a:off x="4038600" y="2438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7097" name="Text Box 25"/>
          <p:cNvSpPr txBox="1">
            <a:spLocks noChangeArrowheads="1"/>
          </p:cNvSpPr>
          <p:nvPr/>
        </p:nvSpPr>
        <p:spPr bwMode="auto">
          <a:xfrm>
            <a:off x="365125" y="3048000"/>
            <a:ext cx="8321675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i="0" dirty="0"/>
              <a:t>We first identify the acid on each side of the reaction: HCN and H</a:t>
            </a:r>
            <a:r>
              <a:rPr lang="en-US" sz="2800" i="0" baseline="-25000" dirty="0"/>
              <a:t>2</a:t>
            </a:r>
            <a:r>
              <a:rPr lang="en-US" sz="2800" i="0" dirty="0"/>
              <a:t>SO</a:t>
            </a:r>
            <a:r>
              <a:rPr lang="en-US" sz="2800" i="0" baseline="-25000" dirty="0"/>
              <a:t>3</a:t>
            </a:r>
            <a:r>
              <a:rPr lang="en-US" sz="2800" i="0" dirty="0"/>
              <a:t>.</a:t>
            </a:r>
          </a:p>
          <a:p>
            <a:endParaRPr lang="en-US" sz="2800" i="0" dirty="0"/>
          </a:p>
          <a:p>
            <a:r>
              <a:rPr lang="en-US" sz="2800" i="0" dirty="0"/>
              <a:t>Next, we compare their acid strength: H</a:t>
            </a:r>
            <a:r>
              <a:rPr lang="en-US" sz="2800" i="0" baseline="-25000" dirty="0"/>
              <a:t>2</a:t>
            </a:r>
            <a:r>
              <a:rPr lang="en-US" sz="2800" i="0" dirty="0"/>
              <a:t>SO</a:t>
            </a:r>
            <a:r>
              <a:rPr lang="en-US" sz="2800" i="0" baseline="-25000" dirty="0"/>
              <a:t>3</a:t>
            </a:r>
            <a:r>
              <a:rPr lang="en-US" sz="2800" i="0" dirty="0"/>
              <a:t> is stronger.</a:t>
            </a:r>
          </a:p>
          <a:p>
            <a:endParaRPr lang="en-US" sz="2800" i="0" dirty="0"/>
          </a:p>
          <a:p>
            <a:r>
              <a:rPr lang="en-US" sz="2800" i="0" dirty="0"/>
              <a:t>This reaction will go from right to left (</a:t>
            </a:r>
            <a:r>
              <a:rPr lang="en-US" sz="2800" i="0" dirty="0">
                <a:sym typeface="Wingdings" pitchFamily="2" charset="2"/>
              </a:rPr>
              <a:t>)</a:t>
            </a:r>
            <a:r>
              <a:rPr lang="en-US" sz="2800" i="0" dirty="0"/>
              <a:t>, and the reactants are favored.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87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870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870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5" grpId="0" animBg="1"/>
      <p:bldP spid="38707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reaction will always go in the direction from stronger acid to weaker acid, and from stronger base to weaker base.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Molecular Structure and Acid Strength</a:t>
            </a:r>
            <a:endParaRPr lang="en-US" dirty="0"/>
          </a:p>
          <a:p>
            <a:r>
              <a:rPr lang="en-US" dirty="0"/>
              <a:t>The strength of an acid depends on how easily the proton, H</a:t>
            </a:r>
            <a:r>
              <a:rPr lang="en-US" baseline="30000" dirty="0"/>
              <a:t>+</a:t>
            </a:r>
            <a:r>
              <a:rPr lang="en-US" dirty="0"/>
              <a:t>, is lost or removed. The more polarized the bond between H and the atom to which it is bonded, the more easily the H</a:t>
            </a:r>
            <a:r>
              <a:rPr lang="en-US" baseline="30000" dirty="0"/>
              <a:t>+</a:t>
            </a:r>
            <a:r>
              <a:rPr lang="en-US" dirty="0"/>
              <a:t> is lost or donated.</a:t>
            </a:r>
          </a:p>
          <a:p>
            <a:endParaRPr lang="en-US" dirty="0"/>
          </a:p>
          <a:p>
            <a:r>
              <a:rPr lang="en-US" dirty="0"/>
              <a:t>We will look now at factors that affect how easily the hydrogen can be lost and, therefore, acid strength.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 binary acid, as the size of X in HX increases, going down a group, acid strength increases.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3810000"/>
            <a:ext cx="30861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HI &gt; </a:t>
            </a:r>
            <a:r>
              <a:rPr lang="en-US" sz="2800" b="1" dirty="0" err="1" smtClean="0">
                <a:solidFill>
                  <a:srgbClr val="FF0000"/>
                </a:solidFill>
              </a:rPr>
              <a:t>HBr</a:t>
            </a:r>
            <a:r>
              <a:rPr lang="en-US" sz="2800" b="1" dirty="0" smtClean="0">
                <a:solidFill>
                  <a:srgbClr val="FF0000"/>
                </a:solidFill>
              </a:rPr>
              <a:t> &gt; </a:t>
            </a:r>
            <a:r>
              <a:rPr lang="en-US" sz="2800" b="1" dirty="0" err="1" smtClean="0">
                <a:solidFill>
                  <a:srgbClr val="FF0000"/>
                </a:solidFill>
              </a:rPr>
              <a:t>HCl</a:t>
            </a:r>
            <a:r>
              <a:rPr lang="en-US" sz="2800" b="1" dirty="0" smtClean="0">
                <a:solidFill>
                  <a:srgbClr val="FF0000"/>
                </a:solidFill>
              </a:rPr>
              <a:t> &gt;&gt;HF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 a binary acid, going across a period, as the electronegativity increases, acid strength increases.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4038600"/>
            <a:ext cx="17475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</a:rPr>
              <a:t>HCl</a:t>
            </a:r>
            <a:r>
              <a:rPr lang="en-US" sz="3200" b="1" dirty="0" smtClean="0">
                <a:solidFill>
                  <a:srgbClr val="FF0000"/>
                </a:solidFill>
              </a:rPr>
              <a:t> &gt; H</a:t>
            </a:r>
            <a:r>
              <a:rPr lang="en-US" sz="3200" b="1" baseline="-25000" dirty="0" smtClean="0">
                <a:solidFill>
                  <a:srgbClr val="FF0000"/>
                </a:solidFill>
              </a:rPr>
              <a:t>2</a:t>
            </a:r>
            <a:r>
              <a:rPr lang="en-US" sz="3200" b="1" dirty="0" smtClean="0">
                <a:solidFill>
                  <a:srgbClr val="FF0000"/>
                </a:solidFill>
              </a:rPr>
              <a:t>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/>
              <a:t>H</a:t>
            </a:r>
            <a:r>
              <a:rPr lang="en-US" b="1" baseline="-25000"/>
              <a:t>2</a:t>
            </a:r>
            <a:r>
              <a:rPr lang="en-US" b="1"/>
              <a:t>O and H</a:t>
            </a:r>
            <a:r>
              <a:rPr lang="en-US" b="1" baseline="-25000"/>
              <a:t>2</a:t>
            </a:r>
            <a:r>
              <a:rPr lang="en-US" b="1"/>
              <a:t>S</a:t>
            </a:r>
            <a:endParaRPr lang="en-US" b="1" baseline="-25000"/>
          </a:p>
          <a:p>
            <a:r>
              <a:rPr lang="en-US"/>
              <a:t>These are binary acids from the same group, so we compare the size of O and S. Because S is larger, H</a:t>
            </a:r>
            <a:r>
              <a:rPr lang="en-US" baseline="-25000"/>
              <a:t>2</a:t>
            </a:r>
            <a:r>
              <a:rPr lang="en-US"/>
              <a:t>S is the stronger acid.</a:t>
            </a:r>
          </a:p>
          <a:p>
            <a:endParaRPr lang="en-US"/>
          </a:p>
          <a:p>
            <a:r>
              <a:rPr lang="en-US" b="1"/>
              <a:t>HCl and H</a:t>
            </a:r>
            <a:r>
              <a:rPr lang="en-US" b="1" baseline="-25000"/>
              <a:t>2</a:t>
            </a:r>
            <a:r>
              <a:rPr lang="en-US" b="1"/>
              <a:t>S</a:t>
            </a:r>
            <a:endParaRPr lang="en-US" b="1" baseline="-25000"/>
          </a:p>
          <a:p>
            <a:r>
              <a:rPr lang="en-US"/>
              <a:t>These are binary acids from the same period, but different groups, so we compare the electronegativity of Cl and S. Because Cl is more electronegative, HCl is the stronger acid.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7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67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2971800"/>
          </a:xfrm>
          <a:noFill/>
        </p:spPr>
        <p:txBody>
          <a:bodyPr anchor="t"/>
          <a:lstStyle/>
          <a:p>
            <a:r>
              <a:rPr lang="en-US"/>
              <a:t>For oxoacids, several factors are relevant: the number and bonding of oxygens, the central element, and the charge on the species.</a:t>
            </a:r>
          </a:p>
          <a:p>
            <a:r>
              <a:rPr lang="en-US"/>
              <a:t>For a series of oxoacids, (OH)</a:t>
            </a:r>
            <a:r>
              <a:rPr lang="en-US" i="1" baseline="-25000"/>
              <a:t>m</a:t>
            </a:r>
            <a:r>
              <a:rPr lang="en-US"/>
              <a:t>YO</a:t>
            </a:r>
            <a:r>
              <a:rPr lang="en-US" i="1" baseline="-25000"/>
              <a:t>n</a:t>
            </a:r>
            <a:r>
              <a:rPr lang="en-US"/>
              <a:t>, acid strength increases as </a:t>
            </a:r>
            <a:r>
              <a:rPr lang="en-US" i="1"/>
              <a:t>n</a:t>
            </a:r>
            <a:r>
              <a:rPr lang="en-US"/>
              <a:t> increases.</a:t>
            </a: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457200" y="3810000"/>
            <a:ext cx="8153400" cy="2101850"/>
            <a:chOff x="528" y="2736"/>
            <a:chExt cx="4623" cy="1152"/>
          </a:xfrm>
        </p:grpSpPr>
        <p:pic>
          <p:nvPicPr>
            <p:cNvPr id="385028" name="Picture 4" descr="Ch15_pg635_fig07_b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63" y="2736"/>
              <a:ext cx="1025" cy="1148"/>
            </a:xfrm>
            <a:prstGeom prst="rect">
              <a:avLst/>
            </a:prstGeom>
            <a:noFill/>
          </p:spPr>
        </p:pic>
        <p:pic>
          <p:nvPicPr>
            <p:cNvPr id="385029" name="Picture 5" descr="Ch15_pg635_fig07_c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32" y="2741"/>
              <a:ext cx="1042" cy="1147"/>
            </a:xfrm>
            <a:prstGeom prst="rect">
              <a:avLst/>
            </a:prstGeom>
            <a:noFill/>
          </p:spPr>
        </p:pic>
        <p:pic>
          <p:nvPicPr>
            <p:cNvPr id="385030" name="Picture 6" descr="Ch15_pg635_fig07_d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080" y="2742"/>
              <a:ext cx="1071" cy="1146"/>
            </a:xfrm>
            <a:prstGeom prst="rect">
              <a:avLst/>
            </a:prstGeom>
            <a:noFill/>
          </p:spPr>
        </p:pic>
        <p:pic>
          <p:nvPicPr>
            <p:cNvPr id="385031" name="Picture 7" descr="Ch15_pg635_fig07_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28" y="2736"/>
              <a:ext cx="904" cy="1149"/>
            </a:xfrm>
            <a:prstGeom prst="rect">
              <a:avLst/>
            </a:prstGeom>
            <a:noFill/>
          </p:spPr>
        </p:pic>
      </p:grpSp>
      <p:sp>
        <p:nvSpPr>
          <p:cNvPr id="385069" name="Text Box 45"/>
          <p:cNvSpPr txBox="1">
            <a:spLocks noChangeArrowheads="1"/>
          </p:cNvSpPr>
          <p:nvPr/>
        </p:nvSpPr>
        <p:spPr bwMode="auto">
          <a:xfrm>
            <a:off x="609600" y="3200400"/>
            <a:ext cx="11334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i="0"/>
              <a:t>(OH)Cl</a:t>
            </a:r>
          </a:p>
          <a:p>
            <a:pPr algn="ctr"/>
            <a:r>
              <a:rPr lang="en-US" sz="2400"/>
              <a:t>n</a:t>
            </a:r>
            <a:r>
              <a:rPr lang="en-US" sz="2400" i="0"/>
              <a:t> = 0</a:t>
            </a:r>
          </a:p>
        </p:txBody>
      </p:sp>
      <p:sp>
        <p:nvSpPr>
          <p:cNvPr id="385070" name="Text Box 46"/>
          <p:cNvSpPr txBox="1">
            <a:spLocks noChangeArrowheads="1"/>
          </p:cNvSpPr>
          <p:nvPr/>
        </p:nvSpPr>
        <p:spPr bwMode="auto">
          <a:xfrm>
            <a:off x="2743200" y="3124200"/>
            <a:ext cx="13700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i="0"/>
              <a:t>(OH)ClO</a:t>
            </a:r>
          </a:p>
          <a:p>
            <a:pPr algn="ctr"/>
            <a:r>
              <a:rPr lang="en-US" sz="2400"/>
              <a:t>n</a:t>
            </a:r>
            <a:r>
              <a:rPr lang="en-US" sz="2400" i="0"/>
              <a:t> = 1</a:t>
            </a:r>
          </a:p>
        </p:txBody>
      </p:sp>
      <p:sp>
        <p:nvSpPr>
          <p:cNvPr id="385071" name="Text Box 47"/>
          <p:cNvSpPr txBox="1">
            <a:spLocks noChangeArrowheads="1"/>
          </p:cNvSpPr>
          <p:nvPr/>
        </p:nvSpPr>
        <p:spPr bwMode="auto">
          <a:xfrm>
            <a:off x="4648200" y="3048000"/>
            <a:ext cx="1500188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i="0"/>
              <a:t>(</a:t>
            </a:r>
            <a:r>
              <a:rPr lang="en-US" sz="2400" i="0"/>
              <a:t>OH)ClO</a:t>
            </a:r>
            <a:r>
              <a:rPr lang="en-US" sz="2400" i="0" baseline="-25000"/>
              <a:t>2</a:t>
            </a:r>
            <a:endParaRPr lang="en-US" sz="2400" i="0"/>
          </a:p>
          <a:p>
            <a:pPr algn="ctr"/>
            <a:r>
              <a:rPr lang="en-US" sz="2400"/>
              <a:t>n</a:t>
            </a:r>
            <a:r>
              <a:rPr lang="en-US" sz="2400" i="0"/>
              <a:t> = 2</a:t>
            </a:r>
          </a:p>
        </p:txBody>
      </p:sp>
      <p:sp>
        <p:nvSpPr>
          <p:cNvPr id="385072" name="Text Box 48"/>
          <p:cNvSpPr txBox="1">
            <a:spLocks noChangeArrowheads="1"/>
          </p:cNvSpPr>
          <p:nvPr/>
        </p:nvSpPr>
        <p:spPr bwMode="auto">
          <a:xfrm>
            <a:off x="6858000" y="3048000"/>
            <a:ext cx="1500188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i="0"/>
              <a:t>(</a:t>
            </a:r>
            <a:r>
              <a:rPr lang="en-US" sz="2400" i="0"/>
              <a:t>OH)ClO</a:t>
            </a:r>
            <a:r>
              <a:rPr lang="en-US" sz="2400" i="0" baseline="-25000"/>
              <a:t>3</a:t>
            </a:r>
            <a:endParaRPr lang="en-US" sz="2400" i="0"/>
          </a:p>
          <a:p>
            <a:pPr algn="ctr"/>
            <a:r>
              <a:rPr lang="en-US" sz="2400"/>
              <a:t>n</a:t>
            </a:r>
            <a:r>
              <a:rPr lang="en-US" sz="2400" i="0"/>
              <a:t> = 3</a:t>
            </a:r>
          </a:p>
        </p:txBody>
      </p:sp>
      <p:sp>
        <p:nvSpPr>
          <p:cNvPr id="385073" name="Text Box 49"/>
          <p:cNvSpPr txBox="1">
            <a:spLocks noChangeArrowheads="1"/>
          </p:cNvSpPr>
          <p:nvPr/>
        </p:nvSpPr>
        <p:spPr bwMode="auto">
          <a:xfrm>
            <a:off x="457200" y="5867400"/>
            <a:ext cx="1577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0"/>
              <a:t>Weakest</a:t>
            </a:r>
          </a:p>
        </p:txBody>
      </p:sp>
      <p:sp>
        <p:nvSpPr>
          <p:cNvPr id="385074" name="Text Box 50"/>
          <p:cNvSpPr txBox="1">
            <a:spLocks noChangeArrowheads="1"/>
          </p:cNvSpPr>
          <p:nvPr/>
        </p:nvSpPr>
        <p:spPr bwMode="auto">
          <a:xfrm>
            <a:off x="6934200" y="58674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0"/>
              <a:t>Strongest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85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5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85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5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5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5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5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69" grpId="0"/>
      <p:bldP spid="385070" grpId="0"/>
      <p:bldP spid="385071" grpId="0"/>
      <p:bldP spid="385072" grpId="0"/>
      <p:bldP spid="385073" grpId="0"/>
      <p:bldP spid="38507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r>
              <a:rPr lang="en-US" dirty="0"/>
              <a:t>For a series of </a:t>
            </a:r>
            <a:r>
              <a:rPr lang="en-US" dirty="0" err="1"/>
              <a:t>oxoacids</a:t>
            </a:r>
            <a:r>
              <a:rPr lang="en-US" dirty="0"/>
              <a:t> differing only in the central atom Y, the acid strength increases with the </a:t>
            </a:r>
            <a:r>
              <a:rPr lang="en-US" dirty="0" err="1"/>
              <a:t>electronegativity</a:t>
            </a:r>
            <a:r>
              <a:rPr lang="en-US" dirty="0"/>
              <a:t> of Y.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84003" name="Picture 3" descr="Ch15_pg635_fig07_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667000"/>
            <a:ext cx="2432050" cy="3089275"/>
          </a:xfrm>
          <a:prstGeom prst="rect">
            <a:avLst/>
          </a:prstGeom>
          <a:noFill/>
        </p:spPr>
      </p:pic>
      <p:pic>
        <p:nvPicPr>
          <p:cNvPr id="384004" name="Picture 4" descr="Ch15_pg635_fig06_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2743200"/>
            <a:ext cx="2386013" cy="2878138"/>
          </a:xfrm>
          <a:prstGeom prst="rect">
            <a:avLst/>
          </a:prstGeom>
          <a:noFill/>
        </p:spPr>
      </p:pic>
      <p:sp>
        <p:nvSpPr>
          <p:cNvPr id="384008" name="Text Box 8"/>
          <p:cNvSpPr txBox="1">
            <a:spLocks noChangeArrowheads="1"/>
          </p:cNvSpPr>
          <p:nvPr/>
        </p:nvSpPr>
        <p:spPr bwMode="auto">
          <a:xfrm>
            <a:off x="2362200" y="5715000"/>
            <a:ext cx="15779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0"/>
              <a:t>Stronger</a:t>
            </a:r>
          </a:p>
        </p:txBody>
      </p:sp>
      <p:sp>
        <p:nvSpPr>
          <p:cNvPr id="384009" name="Text Box 9"/>
          <p:cNvSpPr txBox="1">
            <a:spLocks noChangeArrowheads="1"/>
          </p:cNvSpPr>
          <p:nvPr/>
        </p:nvSpPr>
        <p:spPr bwMode="auto">
          <a:xfrm>
            <a:off x="5410200" y="5715000"/>
            <a:ext cx="1828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0"/>
              <a:t>Weaker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4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4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4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4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08" grpId="0"/>
      <p:bldP spid="38400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acid strength of a polyprotic acid and its anions decreases with increasing negative charge.</a:t>
            </a:r>
          </a:p>
          <a:p>
            <a:endParaRPr lang="en-US"/>
          </a:p>
          <a:p>
            <a:r>
              <a:rPr lang="en-US"/>
              <a:t>H</a:t>
            </a:r>
            <a:r>
              <a:rPr lang="en-US" baseline="-25000"/>
              <a:t>2</a:t>
            </a:r>
            <a:r>
              <a:rPr lang="en-US"/>
              <a:t>CO</a:t>
            </a:r>
            <a:r>
              <a:rPr lang="en-US" baseline="-25000"/>
              <a:t>3</a:t>
            </a:r>
            <a:r>
              <a:rPr lang="en-US"/>
              <a:t> is a stronger acid than HCO</a:t>
            </a:r>
            <a:r>
              <a:rPr lang="en-US" baseline="-25000"/>
              <a:t>3</a:t>
            </a:r>
            <a:r>
              <a:rPr lang="en-US" baseline="30000"/>
              <a:t>-</a:t>
            </a:r>
            <a:r>
              <a:rPr lang="en-US"/>
              <a:t>.</a:t>
            </a:r>
          </a:p>
          <a:p>
            <a:r>
              <a:rPr lang="en-US"/>
              <a:t>H</a:t>
            </a:r>
            <a:r>
              <a:rPr lang="en-US" baseline="-25000"/>
              <a:t>2</a:t>
            </a:r>
            <a:r>
              <a:rPr lang="en-US"/>
              <a:t>SO</a:t>
            </a:r>
            <a:r>
              <a:rPr lang="en-US" baseline="-25000"/>
              <a:t>4</a:t>
            </a:r>
            <a:r>
              <a:rPr lang="en-US"/>
              <a:t> is a stronger acid than HSO</a:t>
            </a:r>
            <a:r>
              <a:rPr lang="en-US" baseline="-25000"/>
              <a:t>4</a:t>
            </a:r>
            <a:r>
              <a:rPr lang="en-US" baseline="30000"/>
              <a:t>-</a:t>
            </a:r>
            <a:r>
              <a:rPr lang="en-US"/>
              <a:t>.</a:t>
            </a:r>
          </a:p>
          <a:p>
            <a:r>
              <a:rPr lang="en-US"/>
              <a:t>H</a:t>
            </a:r>
            <a:r>
              <a:rPr lang="en-US" baseline="-25000"/>
              <a:t>3</a:t>
            </a:r>
            <a:r>
              <a:rPr lang="en-US"/>
              <a:t>PO</a:t>
            </a:r>
            <a:r>
              <a:rPr lang="en-US" baseline="-25000"/>
              <a:t>4</a:t>
            </a:r>
            <a:r>
              <a:rPr lang="en-US"/>
              <a:t> is a stronger acid than H</a:t>
            </a:r>
            <a:r>
              <a:rPr lang="en-US" baseline="-25000"/>
              <a:t>2</a:t>
            </a:r>
            <a:r>
              <a:rPr lang="en-US"/>
              <a:t>PO</a:t>
            </a:r>
            <a:r>
              <a:rPr lang="en-US" baseline="-25000"/>
              <a:t>4</a:t>
            </a:r>
            <a:r>
              <a:rPr lang="en-US" baseline="30000"/>
              <a:t>-</a:t>
            </a:r>
            <a:r>
              <a:rPr lang="en-US"/>
              <a:t>.</a:t>
            </a:r>
          </a:p>
          <a:p>
            <a:r>
              <a:rPr lang="en-US"/>
              <a:t>H</a:t>
            </a:r>
            <a:r>
              <a:rPr lang="en-US" baseline="-25000"/>
              <a:t>2</a:t>
            </a:r>
            <a:r>
              <a:rPr lang="en-US"/>
              <a:t>PO</a:t>
            </a:r>
            <a:r>
              <a:rPr lang="en-US" baseline="-25000"/>
              <a:t>4</a:t>
            </a:r>
            <a:r>
              <a:rPr lang="en-US" baseline="30000"/>
              <a:t>-</a:t>
            </a:r>
            <a:r>
              <a:rPr lang="en-US"/>
              <a:t> is a stronger acid than HPO</a:t>
            </a:r>
            <a:r>
              <a:rPr lang="en-US" baseline="-25000"/>
              <a:t>4</a:t>
            </a:r>
            <a:r>
              <a:rPr lang="en-US" baseline="30000"/>
              <a:t>2-</a:t>
            </a:r>
            <a:r>
              <a:rPr lang="en-US"/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47DB-5A96-4F64-8A09-5A602C0C9439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6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60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60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860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860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6050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856</Words>
  <Application>Microsoft Office PowerPoint</Application>
  <PresentationFormat>On-screen Show (4:3)</PresentationFormat>
  <Paragraphs>154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Mesa Community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gilletti</dc:creator>
  <cp:lastModifiedBy>Gilletti,Paul F.</cp:lastModifiedBy>
  <cp:revision>10</cp:revision>
  <dcterms:created xsi:type="dcterms:W3CDTF">2012-10-04T18:34:30Z</dcterms:created>
  <dcterms:modified xsi:type="dcterms:W3CDTF">2015-02-26T16:42:50Z</dcterms:modified>
</cp:coreProperties>
</file>